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70" r:id="rId3"/>
    <p:sldId id="271" r:id="rId4"/>
    <p:sldId id="272" r:id="rId5"/>
    <p:sldId id="273" r:id="rId6"/>
    <p:sldId id="257" r:id="rId7"/>
    <p:sldId id="258" r:id="rId8"/>
    <p:sldId id="266" r:id="rId9"/>
    <p:sldId id="259" r:id="rId10"/>
    <p:sldId id="267" r:id="rId11"/>
    <p:sldId id="269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18EBC-3408-4C32-8BEB-47F04E0F9A4E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2AE6F-1BB6-4387-A6A5-22257EBF5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7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9901" y="415925"/>
            <a:ext cx="11273367" cy="927100"/>
          </a:xfrm>
        </p:spPr>
        <p:txBody>
          <a:bodyPr/>
          <a:lstStyle>
            <a:lvl1pPr algn="l">
              <a:defRPr sz="46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9900" y="1341439"/>
            <a:ext cx="8534400" cy="515937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FF33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ffectLst>
            <a:outerShdw dist="17961" dir="2700000" algn="ctr" rotWithShape="0">
              <a:srgbClr val="000000"/>
            </a:outerShdw>
          </a:effectLst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ffectLst>
            <a:outerShdw dist="17961" dir="2700000" algn="ctr" rotWithShape="0">
              <a:srgbClr val="000000"/>
            </a:outerShdw>
          </a:effectLst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ffectLst>
            <a:outerShdw dist="17961" dir="2700000" algn="ctr" rotWithShape="0">
              <a:srgbClr val="000000"/>
            </a:outerShdw>
          </a:effectLst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4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2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23863"/>
            <a:ext cx="2743200" cy="5702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23863"/>
            <a:ext cx="8026400" cy="5702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8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1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4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9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2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23864"/>
            <a:ext cx="10972800" cy="1031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fld id="{88AC9A62-CD23-4EB8-A993-8C5AC6801978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068858-F0F3-45B4-A2E3-B0240BB9B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3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Provision 2 Breakfast &amp;</a:t>
            </a:r>
            <a:br>
              <a:rPr lang="en-US" dirty="0" smtClean="0"/>
            </a:br>
            <a:r>
              <a:rPr lang="en-US" dirty="0" smtClean="0"/>
              <a:t>Community Eligibility(CEP)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35" y="2387814"/>
            <a:ext cx="8534400" cy="515937"/>
          </a:xfrm>
        </p:spPr>
        <p:txBody>
          <a:bodyPr/>
          <a:lstStyle/>
          <a:p>
            <a:r>
              <a:rPr lang="en-US" dirty="0" smtClean="0"/>
              <a:t>What is it and How it works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757" y="2903751"/>
            <a:ext cx="278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Mark Bordeau</a:t>
            </a:r>
          </a:p>
          <a:p>
            <a:r>
              <a:rPr lang="en-US" dirty="0" smtClean="0"/>
              <a:t>Director of Food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72" y="225901"/>
            <a:ext cx="10972800" cy="1031875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Cost</a:t>
            </a:r>
            <a:br>
              <a:rPr lang="en-US" dirty="0" smtClean="0"/>
            </a:br>
            <a:r>
              <a:rPr lang="en-US" dirty="0" smtClean="0"/>
              <a:t>If 15-16 was identical to 14-15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306" y="2332037"/>
            <a:ext cx="10972800" cy="4525963"/>
          </a:xfrm>
        </p:spPr>
        <p:txBody>
          <a:bodyPr/>
          <a:lstStyle/>
          <a:p>
            <a:r>
              <a:rPr lang="en-US" dirty="0" smtClean="0"/>
              <a:t>Elementary -$7520</a:t>
            </a:r>
          </a:p>
          <a:p>
            <a:r>
              <a:rPr lang="en-US" dirty="0" smtClean="0"/>
              <a:t>High School-$3962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>
          <a:xfrm>
            <a:off x="318144" y="1869420"/>
            <a:ext cx="5386917" cy="639762"/>
          </a:xfrm>
        </p:spPr>
        <p:txBody>
          <a:bodyPr/>
          <a:lstStyle/>
          <a:p>
            <a:pPr algn="ctr"/>
            <a:r>
              <a:rPr lang="en-US" dirty="0"/>
              <a:t>16-17 </a:t>
            </a:r>
            <a:r>
              <a:rPr lang="en-US" dirty="0" smtClean="0"/>
              <a:t> revenue ADP increases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by 100 a day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>
          <a:xfrm>
            <a:off x="318144" y="2960964"/>
            <a:ext cx="5678373" cy="3951288"/>
          </a:xfrm>
        </p:spPr>
        <p:txBody>
          <a:bodyPr/>
          <a:lstStyle/>
          <a:p>
            <a:r>
              <a:rPr lang="en-US" dirty="0" smtClean="0"/>
              <a:t>Elementary increases by-$</a:t>
            </a:r>
            <a:r>
              <a:rPr lang="en-US" dirty="0"/>
              <a:t>32,517</a:t>
            </a:r>
          </a:p>
          <a:p>
            <a:r>
              <a:rPr lang="en-US" dirty="0"/>
              <a:t>High </a:t>
            </a:r>
            <a:r>
              <a:rPr lang="en-US" dirty="0" smtClean="0"/>
              <a:t>School increases by-$</a:t>
            </a:r>
            <a:r>
              <a:rPr lang="en-US" dirty="0"/>
              <a:t>26,074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Samples of How to Increase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4"/>
          </p:nvPr>
        </p:nvSpPr>
        <p:spPr>
          <a:xfrm>
            <a:off x="6193367" y="2960964"/>
            <a:ext cx="5389033" cy="3951288"/>
          </a:xfrm>
        </p:spPr>
        <p:txBody>
          <a:bodyPr/>
          <a:lstStyle/>
          <a:p>
            <a:r>
              <a:rPr lang="en-US" dirty="0" smtClean="0"/>
              <a:t>Elementary-Breakfast in the Classroom</a:t>
            </a:r>
          </a:p>
          <a:p>
            <a:r>
              <a:rPr lang="en-US" dirty="0" smtClean="0"/>
              <a:t>High School-Reimbursable Vending 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5774636" y="1152939"/>
            <a:ext cx="19877" cy="49732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10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571116" y="40196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Thank you!</a:t>
            </a:r>
          </a:p>
        </p:txBody>
      </p:sp>
      <p:grpSp>
        <p:nvGrpSpPr>
          <p:cNvPr id="37891" name="Group 6"/>
          <p:cNvGrpSpPr>
            <a:grpSpLocks/>
          </p:cNvGrpSpPr>
          <p:nvPr/>
        </p:nvGrpSpPr>
        <p:grpSpPr bwMode="auto">
          <a:xfrm>
            <a:off x="3252158" y="1984075"/>
            <a:ext cx="5882317" cy="4488164"/>
            <a:chOff x="2164163" y="1900417"/>
            <a:chExt cx="5215672" cy="4793515"/>
          </a:xfrm>
        </p:grpSpPr>
        <p:pic>
          <p:nvPicPr>
            <p:cNvPr id="37892" name="Picture 4" descr="RexRoxy_signs Blan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64163" y="1900417"/>
              <a:ext cx="5215672" cy="4793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3" name="Picture 2" descr="C:\Documents and Settings\CDC-FSD-6\Local Settings\Temporary Internet Files\Content.IE5\LOW14VZR\MMj02362400000[1].gif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01722" y="2838450"/>
              <a:ext cx="1002620" cy="1227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4187337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Night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Community Eligibility Provision(CEP)</a:t>
            </a:r>
          </a:p>
          <a:p>
            <a:r>
              <a:rPr lang="en-US" dirty="0" smtClean="0"/>
              <a:t>How does it work</a:t>
            </a:r>
          </a:p>
          <a:p>
            <a:r>
              <a:rPr lang="en-US" dirty="0" smtClean="0"/>
              <a:t>How much does it cost</a:t>
            </a:r>
          </a:p>
          <a:p>
            <a:r>
              <a:rPr lang="en-US" dirty="0" smtClean="0"/>
              <a:t>What is Provision 2 Breakfast</a:t>
            </a:r>
          </a:p>
          <a:p>
            <a:r>
              <a:rPr lang="en-US" dirty="0" smtClean="0"/>
              <a:t>How does it work</a:t>
            </a:r>
          </a:p>
          <a:p>
            <a:r>
              <a:rPr lang="en-US" dirty="0" smtClean="0"/>
              <a:t>How much does it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0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Offer all Students Free Lunch/ Breakfast to all Students</a:t>
            </a:r>
          </a:p>
          <a:p>
            <a:r>
              <a:rPr lang="en-US" dirty="0" smtClean="0"/>
              <a:t>Based on amount of students directly certified from SED</a:t>
            </a:r>
          </a:p>
          <a:p>
            <a:r>
              <a:rPr lang="en-US" dirty="0" smtClean="0"/>
              <a:t>Must have at least 40% </a:t>
            </a:r>
            <a:r>
              <a:rPr lang="en-US" dirty="0"/>
              <a:t>d</a:t>
            </a:r>
            <a:r>
              <a:rPr lang="en-US" dirty="0" smtClean="0"/>
              <a:t>irectly certified by April  to be eligible</a:t>
            </a:r>
          </a:p>
          <a:p>
            <a:r>
              <a:rPr lang="en-US" dirty="0" smtClean="0"/>
              <a:t>SED uses a 1.6 multiplier to figure reimbursement rate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90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Qualify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78" y="2226366"/>
            <a:ext cx="10972800" cy="4525963"/>
          </a:xfrm>
        </p:spPr>
        <p:txBody>
          <a:bodyPr/>
          <a:lstStyle/>
          <a:p>
            <a:r>
              <a:rPr lang="en-US" dirty="0" smtClean="0"/>
              <a:t>High School does not qualify</a:t>
            </a:r>
          </a:p>
          <a:p>
            <a:r>
              <a:rPr lang="en-US" dirty="0" smtClean="0"/>
              <a:t>Elementary-46.57% directly matched as of April 2015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7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Doing CEP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46.57 x 1.6=74.52</a:t>
            </a:r>
          </a:p>
          <a:p>
            <a:r>
              <a:rPr lang="en-US" dirty="0" smtClean="0"/>
              <a:t>SED would reimburse us 74.52% at free rate</a:t>
            </a:r>
          </a:p>
          <a:p>
            <a:r>
              <a:rPr lang="en-US" dirty="0" smtClean="0"/>
              <a:t>SED would reimburse us at 25.48% at paid rate</a:t>
            </a:r>
          </a:p>
          <a:p>
            <a:r>
              <a:rPr lang="en-US" dirty="0" smtClean="0"/>
              <a:t>If counts stayed same as 14-15 we would of lost around $37,700 in revenue. 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489978"/>
              </p:ext>
            </p:extLst>
          </p:nvPr>
        </p:nvGraphicFramePr>
        <p:xfrm>
          <a:off x="995017" y="4532241"/>
          <a:ext cx="4272722" cy="18679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1"/>
                <a:gridCol w="1969891"/>
              </a:tblGrid>
              <a:tr h="3154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Total Lunch Revenue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5468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15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Before CEP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</a:t>
                      </a:r>
                      <a:r>
                        <a:rPr lang="en-US" sz="1800" u="none" strike="noStrike" dirty="0" smtClean="0">
                          <a:effectLst/>
                        </a:rPr>
                        <a:t>148,362.03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15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After CEP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</a:t>
                      </a:r>
                      <a:r>
                        <a:rPr lang="en-US" sz="1800" u="none" strike="noStrike" dirty="0" smtClean="0">
                          <a:effectLst/>
                        </a:rPr>
                        <a:t>122,721.89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60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Lunch revenue lost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</a:t>
                      </a:r>
                      <a:r>
                        <a:rPr lang="en-US" sz="1800" u="none" strike="noStrike" dirty="0" smtClean="0">
                          <a:effectLst/>
                        </a:rPr>
                        <a:t>25,640.14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579745"/>
              </p:ext>
            </p:extLst>
          </p:nvPr>
        </p:nvGraphicFramePr>
        <p:xfrm>
          <a:off x="6927575" y="4548846"/>
          <a:ext cx="4140199" cy="1721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1406"/>
                <a:gridCol w="1908793"/>
              </a:tblGrid>
              <a:tr h="3443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Total Breakfast Revenue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435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44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Before CEP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$60,518.52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44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After CEP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$48,992.04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44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Lost Revenue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$11,526.48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26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Provision 2 Breakfast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/>
              <a:t> Schools that opt for Provision 2 </a:t>
            </a:r>
            <a:r>
              <a:rPr lang="en-US" sz="2400" dirty="0" smtClean="0"/>
              <a:t>offer breakfast </a:t>
            </a:r>
            <a:r>
              <a:rPr lang="en-US" sz="2400" dirty="0"/>
              <a:t>to all students at no charge. </a:t>
            </a:r>
            <a:r>
              <a:rPr lang="en-US" sz="2400" dirty="0" smtClean="0"/>
              <a:t> Provision </a:t>
            </a:r>
            <a:r>
              <a:rPr lang="en-US" sz="2400" dirty="0"/>
              <a:t>2 schools pay the difference between the cost of serving meals at no charge to all students and the federal </a:t>
            </a:r>
            <a:r>
              <a:rPr lang="en-US" sz="2400" dirty="0" smtClean="0"/>
              <a:t>reimbursement. ( paid for by increased participation)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400" dirty="0"/>
              <a:t>Schools with high percentages of low-income students </a:t>
            </a:r>
            <a:r>
              <a:rPr lang="en-US" sz="2400" dirty="0" smtClean="0"/>
              <a:t>participating in breakfast – 70 % </a:t>
            </a:r>
            <a:r>
              <a:rPr lang="en-US" sz="2400" dirty="0"/>
              <a:t>or </a:t>
            </a:r>
            <a:r>
              <a:rPr lang="en-US" sz="2400" dirty="0" smtClean="0"/>
              <a:t>higher– </a:t>
            </a:r>
            <a:r>
              <a:rPr lang="en-US" sz="2400" dirty="0"/>
              <a:t>are able to use Provision 2 for </a:t>
            </a:r>
            <a:r>
              <a:rPr lang="en-US" sz="2400" dirty="0" smtClean="0"/>
              <a:t>breakfast successfully.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6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</a:t>
            </a:r>
            <a:r>
              <a:rPr lang="en-US" dirty="0"/>
              <a:t>does Provision 2 work?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Base Year – In the first year of Provision 2, </a:t>
            </a:r>
            <a:r>
              <a:rPr lang="en-US" sz="2400" dirty="0" smtClean="0"/>
              <a:t>School provides breakfast </a:t>
            </a:r>
            <a:r>
              <a:rPr lang="en-US" sz="2400" dirty="0"/>
              <a:t>to all students at no charge. school tracks meal categories (free, reduced price and “paid”).</a:t>
            </a:r>
            <a:r>
              <a:rPr lang="en-US" sz="2400" dirty="0" smtClean="0"/>
              <a:t>  </a:t>
            </a:r>
            <a:r>
              <a:rPr lang="en-US" sz="2400" b="1" dirty="0" smtClean="0"/>
              <a:t>Oct 2015 to Sept 2016 would be the base year</a:t>
            </a:r>
          </a:p>
          <a:p>
            <a:r>
              <a:rPr lang="en-US" sz="2400" dirty="0" smtClean="0"/>
              <a:t>Based % are then used  </a:t>
            </a:r>
            <a:r>
              <a:rPr lang="en-US" sz="2400" dirty="0"/>
              <a:t>for years 2 through 4 – For at least the three years following the Base Year,  </a:t>
            </a:r>
            <a:r>
              <a:rPr lang="en-US" sz="2400" dirty="0" smtClean="0"/>
              <a:t>School counts </a:t>
            </a:r>
            <a:r>
              <a:rPr lang="en-US" sz="2400" dirty="0"/>
              <a:t>only meal </a:t>
            </a:r>
            <a:r>
              <a:rPr lang="en-US" sz="2400" dirty="0" smtClean="0"/>
              <a:t>totals</a:t>
            </a:r>
            <a:r>
              <a:rPr lang="en-US" sz="2400" dirty="0"/>
              <a:t> </a:t>
            </a:r>
            <a:r>
              <a:rPr lang="en-US" sz="2400" dirty="0" smtClean="0"/>
              <a:t>while continuing </a:t>
            </a:r>
            <a:r>
              <a:rPr lang="en-US" sz="2400" dirty="0"/>
              <a:t>to </a:t>
            </a:r>
            <a:r>
              <a:rPr lang="en-US" sz="2400" dirty="0" smtClean="0"/>
              <a:t>offer breakfast </a:t>
            </a:r>
            <a:r>
              <a:rPr lang="en-US" sz="2400" dirty="0"/>
              <a:t>to all </a:t>
            </a:r>
            <a:r>
              <a:rPr lang="en-US" sz="2400" dirty="0" smtClean="0"/>
              <a:t>students </a:t>
            </a:r>
            <a:r>
              <a:rPr lang="en-US" sz="2400" dirty="0"/>
              <a:t>at no charge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Reimbursement for years </a:t>
            </a:r>
            <a:r>
              <a:rPr lang="en-US" sz="2400" dirty="0" smtClean="0"/>
              <a:t>1 </a:t>
            </a:r>
            <a:r>
              <a:rPr lang="en-US" sz="2400" dirty="0"/>
              <a:t>through 4 – </a:t>
            </a:r>
            <a:r>
              <a:rPr lang="en-US" sz="2400" dirty="0" smtClean="0"/>
              <a:t>We then </a:t>
            </a:r>
            <a:r>
              <a:rPr lang="en-US" sz="2400" dirty="0"/>
              <a:t>calculate </a:t>
            </a:r>
            <a:r>
              <a:rPr lang="en-US" sz="2400" dirty="0" smtClean="0"/>
              <a:t>our </a:t>
            </a:r>
            <a:r>
              <a:rPr lang="en-US" sz="2400" dirty="0"/>
              <a:t>federal meal reimbursements by </a:t>
            </a:r>
            <a:r>
              <a:rPr lang="en-US" sz="2400" dirty="0" smtClean="0"/>
              <a:t>applying </a:t>
            </a:r>
            <a:r>
              <a:rPr lang="en-US" sz="2400" dirty="0"/>
              <a:t>the percentages of free, reduced price and “paid” meals served during the Base Year to the total number of meals served during each of the following years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Renewals – At the end of </a:t>
            </a:r>
            <a:r>
              <a:rPr lang="en-US" sz="2400" dirty="0" smtClean="0"/>
              <a:t>the </a:t>
            </a:r>
            <a:r>
              <a:rPr lang="en-US" sz="2400" dirty="0"/>
              <a:t>four year cycle, </a:t>
            </a:r>
            <a:r>
              <a:rPr lang="en-US" sz="2400" dirty="0" smtClean="0"/>
              <a:t> We can </a:t>
            </a:r>
            <a:r>
              <a:rPr lang="en-US" sz="2400" dirty="0"/>
              <a:t>continue under Provision 2 for another four </a:t>
            </a:r>
            <a:r>
              <a:rPr lang="en-US" sz="2400" dirty="0" smtClean="0"/>
              <a:t>years if the income level of the population </a:t>
            </a:r>
            <a:r>
              <a:rPr lang="en-US" sz="2400" dirty="0"/>
              <a:t>has not improved by more than five </a:t>
            </a:r>
            <a:r>
              <a:rPr lang="en-US" sz="2400" dirty="0" smtClean="0"/>
              <a:t>percent.</a:t>
            </a:r>
            <a:endParaRPr lang="en-US" sz="2400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5720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Harpursville Numbers for 14-15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112928"/>
              </p:ext>
            </p:extLst>
          </p:nvPr>
        </p:nvGraphicFramePr>
        <p:xfrm>
          <a:off x="113126" y="1913640"/>
          <a:ext cx="11698657" cy="3770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2917"/>
                <a:gridCol w="882917"/>
                <a:gridCol w="1103647"/>
                <a:gridCol w="1103647"/>
                <a:gridCol w="1103647"/>
                <a:gridCol w="1103647"/>
                <a:gridCol w="1103647"/>
                <a:gridCol w="1103647"/>
                <a:gridCol w="1103647"/>
                <a:gridCol w="1103647"/>
                <a:gridCol w="1103647"/>
              </a:tblGrid>
              <a:tr h="29574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W.A. Olmtead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574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Sept.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Oct.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Nov.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Dec.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Jan.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Feb.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Mar.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Apr.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June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Free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54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Reduced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574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MS/HS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574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Sept.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Oct.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Nov.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Dec.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Jan.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Feb.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Mar.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Apr.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June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Free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54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Reduced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Provision 2 Breakfast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Provision 2 increases student participation in </a:t>
            </a:r>
            <a:r>
              <a:rPr lang="en-US" dirty="0" smtClean="0"/>
              <a:t>school breakfast</a:t>
            </a:r>
            <a:endParaRPr lang="en-US" dirty="0"/>
          </a:p>
          <a:p>
            <a:r>
              <a:rPr lang="en-US" dirty="0"/>
              <a:t> Children who eat school </a:t>
            </a:r>
            <a:r>
              <a:rPr lang="en-US" dirty="0" smtClean="0"/>
              <a:t>breakfast </a:t>
            </a:r>
            <a:r>
              <a:rPr lang="en-US" dirty="0"/>
              <a:t>have more nutritious diets than children who don’t, regardless of income level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 Better nutrition in children leads to better academic performance, behavior and learning </a:t>
            </a:r>
            <a:r>
              <a:rPr lang="en-US" dirty="0" smtClean="0"/>
              <a:t>environments</a:t>
            </a:r>
            <a:r>
              <a:rPr lang="en-US" dirty="0"/>
              <a:t>. </a:t>
            </a:r>
          </a:p>
          <a:p>
            <a:r>
              <a:rPr lang="en-US" dirty="0"/>
              <a:t>Providing school </a:t>
            </a:r>
            <a:r>
              <a:rPr lang="en-US" dirty="0" smtClean="0"/>
              <a:t>breakfast </a:t>
            </a:r>
            <a:r>
              <a:rPr lang="en-US" dirty="0"/>
              <a:t>at no charge promotes the value of good nutrition to all students.</a:t>
            </a:r>
          </a:p>
        </p:txBody>
      </p:sp>
    </p:spTree>
    <p:extLst>
      <p:ext uri="{BB962C8B-B14F-4D97-AF65-F5344CB8AC3E}">
        <p14:creationId xmlns:p14="http://schemas.microsoft.com/office/powerpoint/2010/main" val="418651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nEdge.p3d 0"/>
  <p:tag name="POWER3D OPTIONS" val="Medium "/>
</p:tagLst>
</file>

<file path=ppt/theme/theme1.xml><?xml version="1.0" encoding="utf-8"?>
<a:theme xmlns:a="http://schemas.openxmlformats.org/drawingml/2006/main" name="HealthyPeople_co_33_CrystalGraphics.com_PowerPoint_Templates">
  <a:themeElements>
    <a:clrScheme name="Default Design 13">
      <a:dk1>
        <a:srgbClr val="000000"/>
      </a:dk1>
      <a:lt1>
        <a:srgbClr val="DDF1FF"/>
      </a:lt1>
      <a:dk2>
        <a:srgbClr val="000000"/>
      </a:dk2>
      <a:lt2>
        <a:srgbClr val="94C9FA"/>
      </a:lt2>
      <a:accent1>
        <a:srgbClr val="66CCFF"/>
      </a:accent1>
      <a:accent2>
        <a:srgbClr val="99CC00"/>
      </a:accent2>
      <a:accent3>
        <a:srgbClr val="EBF7FF"/>
      </a:accent3>
      <a:accent4>
        <a:srgbClr val="000000"/>
      </a:accent4>
      <a:accent5>
        <a:srgbClr val="B8E2FF"/>
      </a:accent5>
      <a:accent6>
        <a:srgbClr val="8AB900"/>
      </a:accent6>
      <a:hlink>
        <a:srgbClr val="FF3300"/>
      </a:hlink>
      <a:folHlink>
        <a:srgbClr val="5F5F5F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DDF1FF"/>
        </a:lt1>
        <a:dk2>
          <a:srgbClr val="000000"/>
        </a:dk2>
        <a:lt2>
          <a:srgbClr val="94C9FA"/>
        </a:lt2>
        <a:accent1>
          <a:srgbClr val="66CCFF"/>
        </a:accent1>
        <a:accent2>
          <a:srgbClr val="99CC00"/>
        </a:accent2>
        <a:accent3>
          <a:srgbClr val="EBF7FF"/>
        </a:accent3>
        <a:accent4>
          <a:srgbClr val="000000"/>
        </a:accent4>
        <a:accent5>
          <a:srgbClr val="B8E2FF"/>
        </a:accent5>
        <a:accent6>
          <a:srgbClr val="8AB900"/>
        </a:accent6>
        <a:hlink>
          <a:srgbClr val="FF33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HealthyPeople_co_33_CrystalGraphics.com_PowerPoint_Templates</Template>
  <TotalTime>397</TotalTime>
  <Words>708</Words>
  <Application>Microsoft Office PowerPoint</Application>
  <PresentationFormat>Widescreen</PresentationFormat>
  <Paragraphs>154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HealthyPeople_co_33_CrystalGraphics.com_PowerPoint_Templates</vt:lpstr>
      <vt:lpstr>Provision 2 Breakfast &amp; Community Eligibility(CEP)</vt:lpstr>
      <vt:lpstr>Goals of the Night </vt:lpstr>
      <vt:lpstr>What is CEP</vt:lpstr>
      <vt:lpstr>Do We Qualify</vt:lpstr>
      <vt:lpstr>Cost of Doing CEP</vt:lpstr>
      <vt:lpstr>What is Provision 2 Breakfast</vt:lpstr>
      <vt:lpstr>HOW does Provision 2 work? </vt:lpstr>
      <vt:lpstr>Harpursville Numbers for 14-15</vt:lpstr>
      <vt:lpstr>Why Do Provision 2 Breakfast</vt:lpstr>
      <vt:lpstr>1st Year Cost If 15-16 was identical to 14-15</vt:lpstr>
      <vt:lpstr>PowerPoint Presentation</vt:lpstr>
      <vt:lpstr>Thank you!</vt:lpstr>
    </vt:vector>
  </TitlesOfParts>
  <Company>SCRIC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Provision II Breakfast</dc:title>
  <dc:creator>Mark Bordeau</dc:creator>
  <cp:lastModifiedBy>Mark Bordeau</cp:lastModifiedBy>
  <cp:revision>25</cp:revision>
  <dcterms:created xsi:type="dcterms:W3CDTF">2015-03-09T19:38:03Z</dcterms:created>
  <dcterms:modified xsi:type="dcterms:W3CDTF">2015-09-17T17:01:20Z</dcterms:modified>
</cp:coreProperties>
</file>